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Inria Sans"/>
      <p:regular r:id="rId17"/>
      <p:bold r:id="rId18"/>
      <p:italic r:id="rId19"/>
      <p:boldItalic r:id="rId20"/>
    </p:embeddedFont>
    <p:embeddedFont>
      <p:font typeface="Lobster"/>
      <p:regular r:id="rId21"/>
    </p:embeddedFont>
    <p:embeddedFont>
      <p:font typeface="Inria Sans Light"/>
      <p:regular r:id="rId22"/>
      <p:bold r:id="rId23"/>
      <p:italic r:id="rId24"/>
      <p:boldItalic r:id="rId25"/>
    </p:embeddedFont>
    <p:embeddedFont>
      <p:font typeface="Damion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riaSans-boldItalic.fntdata"/><Relationship Id="rId22" Type="http://schemas.openxmlformats.org/officeDocument/2006/relationships/font" Target="fonts/InriaSansLight-regular.fntdata"/><Relationship Id="rId21" Type="http://schemas.openxmlformats.org/officeDocument/2006/relationships/font" Target="fonts/Lobster-regular.fntdata"/><Relationship Id="rId24" Type="http://schemas.openxmlformats.org/officeDocument/2006/relationships/font" Target="fonts/InriaSansLight-italic.fntdata"/><Relationship Id="rId23" Type="http://schemas.openxmlformats.org/officeDocument/2006/relationships/font" Target="fonts/InriaSans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amion-regular.fntdata"/><Relationship Id="rId25" Type="http://schemas.openxmlformats.org/officeDocument/2006/relationships/font" Target="fonts/InriaSans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InriaSans-regular.fntdata"/><Relationship Id="rId16" Type="http://schemas.openxmlformats.org/officeDocument/2006/relationships/slide" Target="slides/slide12.xml"/><Relationship Id="rId19" Type="http://schemas.openxmlformats.org/officeDocument/2006/relationships/font" Target="fonts/InriaSans-italic.fntdata"/><Relationship Id="rId18" Type="http://schemas.openxmlformats.org/officeDocument/2006/relationships/font" Target="fonts/Inria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e5c9512df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e5c9512d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e5c9512df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e5c9512d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e5c9512df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e5c9512d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ec6a61be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ec6a61b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e5c9512df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e5c9512d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e5c9512df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e5c9512d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e5c9512df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e5c9512d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2400"/>
            <a:ext cx="9144000" cy="48577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756850" y="1419375"/>
            <a:ext cx="3512100" cy="23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ouble scribble">
  <p:cSld name="BLANK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" name="Google Shape;51;p11"/>
          <p:cNvGrpSpPr/>
          <p:nvPr/>
        </p:nvGrpSpPr>
        <p:grpSpPr>
          <a:xfrm>
            <a:off x="0" y="76197"/>
            <a:ext cx="9136444" cy="808889"/>
            <a:chOff x="0" y="1979997"/>
            <a:chExt cx="9136444" cy="808889"/>
          </a:xfrm>
        </p:grpSpPr>
        <p:pic>
          <p:nvPicPr>
            <p:cNvPr id="52" name="Google Shape;5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979997"/>
              <a:ext cx="4568501" cy="692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4567943" y="2096469"/>
              <a:ext cx="4568501" cy="6924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oogle Shape;54;p11"/>
          <p:cNvGrpSpPr/>
          <p:nvPr/>
        </p:nvGrpSpPr>
        <p:grpSpPr>
          <a:xfrm>
            <a:off x="7" y="4246796"/>
            <a:ext cx="9136432" cy="820516"/>
            <a:chOff x="7" y="3167771"/>
            <a:chExt cx="9136432" cy="820516"/>
          </a:xfrm>
        </p:grpSpPr>
        <p:pic>
          <p:nvPicPr>
            <p:cNvPr id="55" name="Google Shape;55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67938" y="3167771"/>
              <a:ext cx="4568501" cy="544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7" y="3443262"/>
              <a:ext cx="4569624" cy="545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3825"/>
            <a:ext cx="91440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2704650" y="1517188"/>
            <a:ext cx="3615600" cy="116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956900" y="2779413"/>
            <a:ext cx="3111000" cy="8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rgbClr val="FAEDF1"/>
            </a:gs>
            <a:gs pos="25000">
              <a:srgbClr val="EBF3FF"/>
            </a:gs>
            <a:gs pos="50000">
              <a:srgbClr val="EEFAF4"/>
            </a:gs>
            <a:gs pos="76000">
              <a:srgbClr val="F6FAED"/>
            </a:gs>
            <a:gs pos="100000">
              <a:srgbClr val="FFF4EA"/>
            </a:gs>
          </a:gsLst>
          <a:lin ang="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3825"/>
            <a:ext cx="91440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788750" y="2161800"/>
            <a:ext cx="35664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1pPr>
            <a:lvl2pPr indent="-381000" lvl="1" marL="9144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2pPr>
            <a:lvl3pPr indent="-381000" lvl="2" marL="13716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3pPr>
            <a:lvl4pPr indent="-381000" lvl="3" marL="18288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4pPr>
            <a:lvl5pPr indent="-381000" lvl="4" marL="22860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5pPr>
            <a:lvl6pPr indent="-381000" lvl="5" marL="27432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6pPr>
            <a:lvl7pPr indent="-381000" lvl="6" marL="32004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7pPr>
            <a:lvl8pPr indent="-381000" lvl="7" marL="36576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8pPr>
            <a:lvl9pPr indent="-381000" lvl="8" marL="4114800" rtl="0" algn="ctr">
              <a:spcBef>
                <a:spcPts val="800"/>
              </a:spcBef>
              <a:spcAft>
                <a:spcPts val="80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448050"/>
            <a:ext cx="91440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09963"/>
            <a:ext cx="914400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77185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855300" y="1201550"/>
            <a:ext cx="2315700" cy="262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3414200" y="1201550"/>
            <a:ext cx="2315700" cy="262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3" type="body"/>
          </p:nvPr>
        </p:nvSpPr>
        <p:spPr>
          <a:xfrm>
            <a:off x="5973099" y="1201550"/>
            <a:ext cx="2315700" cy="262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77185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648013"/>
            <a:ext cx="914400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448050"/>
            <a:ext cx="91440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gqhS7t2dyEY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ctrTitle"/>
          </p:nvPr>
        </p:nvSpPr>
        <p:spPr>
          <a:xfrm>
            <a:off x="2756850" y="1419375"/>
            <a:ext cx="3512100" cy="23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Qualities of a Leader</a:t>
            </a:r>
            <a:endParaRPr/>
          </a:p>
        </p:txBody>
      </p:sp>
      <p:sp>
        <p:nvSpPr>
          <p:cNvPr id="62" name="Google Shape;62;p12"/>
          <p:cNvSpPr txBox="1"/>
          <p:nvPr/>
        </p:nvSpPr>
        <p:spPr>
          <a:xfrm>
            <a:off x="4026900" y="3723975"/>
            <a:ext cx="109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nria Sans"/>
                <a:ea typeface="Inria Sans"/>
                <a:cs typeface="Inria Sans"/>
                <a:sym typeface="Inria Sans"/>
              </a:rPr>
              <a:t>Mr. Tanner</a:t>
            </a:r>
            <a:endParaRPr b="1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4294967295" type="ctrTitle"/>
          </p:nvPr>
        </p:nvSpPr>
        <p:spPr>
          <a:xfrm>
            <a:off x="855300" y="179900"/>
            <a:ext cx="7433400" cy="814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Debrief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133" name="Google Shape;133;p21"/>
          <p:cNvSpPr txBox="1"/>
          <p:nvPr>
            <p:ph idx="4294967295" type="subTitle"/>
          </p:nvPr>
        </p:nvSpPr>
        <p:spPr>
          <a:xfrm>
            <a:off x="855300" y="3187653"/>
            <a:ext cx="7433400" cy="27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900">
                <a:solidFill>
                  <a:schemeClr val="lt2"/>
                </a:solidFill>
                <a:latin typeface="Inria Sans"/>
                <a:ea typeface="Inria Sans"/>
                <a:cs typeface="Inria Sans"/>
                <a:sym typeface="Inria Sans"/>
              </a:rPr>
              <a:t>Did you want to visit any of the places? What appealed to you? What didn’t appeal to you?</a:t>
            </a:r>
            <a:endParaRPr b="1" sz="1900">
              <a:solidFill>
                <a:schemeClr val="lt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grpSp>
        <p:nvGrpSpPr>
          <p:cNvPr id="134" name="Google Shape;134;p21"/>
          <p:cNvGrpSpPr/>
          <p:nvPr/>
        </p:nvGrpSpPr>
        <p:grpSpPr>
          <a:xfrm rot="2143579">
            <a:off x="4045711" y="1311543"/>
            <a:ext cx="1414481" cy="1414445"/>
            <a:chOff x="6643075" y="3664250"/>
            <a:chExt cx="407950" cy="407975"/>
          </a:xfrm>
        </p:grpSpPr>
        <p:sp>
          <p:nvSpPr>
            <p:cNvPr id="135" name="Google Shape;135;p2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21"/>
          <p:cNvGrpSpPr/>
          <p:nvPr/>
        </p:nvGrpSpPr>
        <p:grpSpPr>
          <a:xfrm rot="1556271">
            <a:off x="3365878" y="2396412"/>
            <a:ext cx="581555" cy="581522"/>
            <a:chOff x="576250" y="4319400"/>
            <a:chExt cx="442075" cy="442050"/>
          </a:xfrm>
        </p:grpSpPr>
        <p:sp>
          <p:nvSpPr>
            <p:cNvPr id="138" name="Google Shape;138;p2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21"/>
          <p:cNvSpPr/>
          <p:nvPr/>
        </p:nvSpPr>
        <p:spPr>
          <a:xfrm rot="2143861">
            <a:off x="3892821" y="1267696"/>
            <a:ext cx="221092" cy="21110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 rot="4841034">
            <a:off x="5319352" y="2542072"/>
            <a:ext cx="335591" cy="32046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 rot="2144043">
            <a:off x="5716709" y="2507966"/>
            <a:ext cx="134456" cy="12838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 rot="3423587">
            <a:off x="3291240" y="1954561"/>
            <a:ext cx="134413" cy="12840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Invictus Movie Scene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Movie Clip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What examples of inspiring others do you see in this scene?</a:t>
            </a:r>
            <a:br>
              <a:rPr lang="en"/>
            </a:br>
            <a:r>
              <a:rPr lang="en"/>
              <a:t>How would you have felt after hearing his message as a staff member?</a:t>
            </a:r>
            <a:endParaRPr/>
          </a:p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Extension: Reflection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How were you successful when convincing others to come on vacation with you?</a:t>
            </a:r>
            <a:br>
              <a:rPr lang="en"/>
            </a:br>
            <a:r>
              <a:rPr lang="en"/>
              <a:t>What was challenging?</a:t>
            </a:r>
            <a:endParaRPr/>
          </a:p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2756850" y="1419375"/>
            <a:ext cx="3512100" cy="23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will be able to understand the importance of a leader inspiring others.</a:t>
            </a:r>
            <a:endParaRPr sz="6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819450" y="3723975"/>
            <a:ext cx="1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nria Sans"/>
                <a:ea typeface="Inria Sans"/>
                <a:cs typeface="Inria Sans"/>
                <a:sym typeface="Inria Sans"/>
              </a:rPr>
              <a:t>Lesson Outcome</a:t>
            </a:r>
            <a:endParaRPr b="1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2704650" y="1517188"/>
            <a:ext cx="3615600" cy="116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Pictionary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2956900" y="2779413"/>
            <a:ext cx="3111000" cy="8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Who has played pictionary before?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Pictionary 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Student will attempt to draw on the Jamboard.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Student who guesses correctly will be next to draw</a:t>
            </a:r>
            <a:endParaRPr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Or choose someone</a:t>
            </a:r>
            <a:endParaRPr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Can be anything</a:t>
            </a:r>
            <a:endParaRPr/>
          </a:p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4294967295" type="ctrTitle"/>
          </p:nvPr>
        </p:nvSpPr>
        <p:spPr>
          <a:xfrm>
            <a:off x="855300" y="179900"/>
            <a:ext cx="7433400" cy="814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Leadership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87" name="Google Shape;87;p16"/>
          <p:cNvSpPr txBox="1"/>
          <p:nvPr>
            <p:ph idx="4294967295" type="subTitle"/>
          </p:nvPr>
        </p:nvSpPr>
        <p:spPr>
          <a:xfrm>
            <a:off x="855300" y="3187653"/>
            <a:ext cx="7433400" cy="27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900">
                <a:solidFill>
                  <a:schemeClr val="lt2"/>
                </a:solidFill>
                <a:latin typeface="Inria Sans"/>
                <a:ea typeface="Inria Sans"/>
                <a:cs typeface="Inria Sans"/>
                <a:sym typeface="Inria Sans"/>
              </a:rPr>
              <a:t>How does a game of pictionary relate to leadership?</a:t>
            </a:r>
            <a:endParaRPr b="1" sz="1900">
              <a:solidFill>
                <a:schemeClr val="lt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grpSp>
        <p:nvGrpSpPr>
          <p:cNvPr id="88" name="Google Shape;88;p16"/>
          <p:cNvGrpSpPr/>
          <p:nvPr/>
        </p:nvGrpSpPr>
        <p:grpSpPr>
          <a:xfrm rot="2143579">
            <a:off x="4045711" y="1311543"/>
            <a:ext cx="1414481" cy="1414445"/>
            <a:chOff x="6643075" y="3664250"/>
            <a:chExt cx="407950" cy="407975"/>
          </a:xfrm>
        </p:grpSpPr>
        <p:sp>
          <p:nvSpPr>
            <p:cNvPr id="89" name="Google Shape;89;p16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16"/>
          <p:cNvGrpSpPr/>
          <p:nvPr/>
        </p:nvGrpSpPr>
        <p:grpSpPr>
          <a:xfrm rot="1556271">
            <a:off x="3365878" y="2396412"/>
            <a:ext cx="581555" cy="581522"/>
            <a:chOff x="576250" y="4319400"/>
            <a:chExt cx="442075" cy="442050"/>
          </a:xfrm>
        </p:grpSpPr>
        <p:sp>
          <p:nvSpPr>
            <p:cNvPr id="92" name="Google Shape;92;p16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16"/>
          <p:cNvSpPr/>
          <p:nvPr/>
        </p:nvSpPr>
        <p:spPr>
          <a:xfrm rot="2143861">
            <a:off x="3892821" y="1267696"/>
            <a:ext cx="221092" cy="21110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 rot="4841034">
            <a:off x="5319352" y="2542072"/>
            <a:ext cx="335591" cy="32046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 rot="2144043">
            <a:off x="5716709" y="2507966"/>
            <a:ext cx="134456" cy="12838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rot="3423587">
            <a:off x="3291240" y="1954561"/>
            <a:ext cx="134413" cy="12840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2788750" y="2161800"/>
            <a:ext cx="35664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5818E"/>
                </a:solidFill>
                <a:latin typeface="Lobster"/>
                <a:ea typeface="Lobster"/>
                <a:cs typeface="Lobster"/>
                <a:sym typeface="Lobster"/>
              </a:rPr>
              <a:t>“Leadership isn’t telling people what to do. It’s painting a picture of an exciting possibility of how we can achieve a common goal”</a:t>
            </a:r>
            <a:endParaRPr>
              <a:solidFill>
                <a:srgbClr val="45818E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ctr">
              <a:spcBef>
                <a:spcPts val="800"/>
              </a:spcBef>
              <a:spcAft>
                <a:spcPts val="0"/>
              </a:spcAft>
              <a:buClr>
                <a:srgbClr val="45818E"/>
              </a:buClr>
              <a:buSzPts val="2400"/>
              <a:buFont typeface="Lobster"/>
              <a:buChar char="-"/>
            </a:pPr>
            <a:r>
              <a:rPr lang="en">
                <a:solidFill>
                  <a:srgbClr val="45818E"/>
                </a:solidFill>
                <a:latin typeface="Lobster"/>
                <a:ea typeface="Lobster"/>
                <a:cs typeface="Lobster"/>
                <a:sym typeface="Lobster"/>
              </a:rPr>
              <a:t>Anthony Bianchi</a:t>
            </a:r>
            <a:endParaRPr>
              <a:solidFill>
                <a:srgbClr val="45818E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Group Discussion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How can a leader inspire others to feel the same way as they do?</a:t>
            </a:r>
            <a:endParaRPr/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Zoom Breakout Room Activity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your eyes and think about this place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do you think, hear, taste, feel?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makes you smile?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Jot down your thoughts</a:t>
            </a:r>
            <a:endParaRPr/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Zoom Breakout Room Activity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1 minute for each group member to tell you about this </a:t>
            </a:r>
            <a:r>
              <a:rPr lang="en"/>
              <a:t>vacation</a:t>
            </a:r>
            <a:r>
              <a:rPr lang="en"/>
              <a:t>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GO!</a:t>
            </a:r>
            <a:endParaRPr/>
          </a:p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bastian template">
  <a:themeElements>
    <a:clrScheme name="Custom 347">
      <a:dk1>
        <a:srgbClr val="2C3242"/>
      </a:dk1>
      <a:lt1>
        <a:srgbClr val="FFFFFF"/>
      </a:lt1>
      <a:dk2>
        <a:srgbClr val="918899"/>
      </a:dk2>
      <a:lt2>
        <a:srgbClr val="EFEDF1"/>
      </a:lt2>
      <a:accent1>
        <a:srgbClr val="7F67B6"/>
      </a:accent1>
      <a:accent2>
        <a:srgbClr val="6A8BE2"/>
      </a:accent2>
      <a:accent3>
        <a:srgbClr val="7FC29D"/>
      </a:accent3>
      <a:accent4>
        <a:srgbClr val="FCCA39"/>
      </a:accent4>
      <a:accent5>
        <a:srgbClr val="F98C32"/>
      </a:accent5>
      <a:accent6>
        <a:srgbClr val="E63350"/>
      </a:accent6>
      <a:hlink>
        <a:srgbClr val="7F67B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